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3-1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2610" y="2489716"/>
            <a:ext cx="4869061" cy="325016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2556391"/>
            <a:ext cx="6976348" cy="851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707"/>
              </a:lnSpc>
              <a:buNone/>
            </a:pPr>
            <a:r>
              <a:rPr lang="en-US" sz="5365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Web Development for Games</a:t>
            </a:r>
            <a:endParaRPr lang="en-US" sz="5365" dirty="0"/>
          </a:p>
        </p:txBody>
      </p:sp>
      <p:sp>
        <p:nvSpPr>
          <p:cNvPr id="7" name="Text 3"/>
          <p:cNvSpPr/>
          <p:nvPr/>
        </p:nvSpPr>
        <p:spPr>
          <a:xfrm>
            <a:off x="864037" y="3778329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This presentation explores the world of web game development, covering the fundamentals and advanced concepts required to build engaging and interactive game experiences for the web.</a:t>
            </a:r>
            <a:endParaRPr lang="en-US" sz="1944" dirty="0"/>
          </a:p>
        </p:txBody>
      </p:sp>
      <p:sp>
        <p:nvSpPr>
          <p:cNvPr id="8" name="Shape 4"/>
          <p:cNvSpPr/>
          <p:nvPr/>
        </p:nvSpPr>
        <p:spPr>
          <a:xfrm>
            <a:off x="864037" y="5259586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657" y="5267206"/>
            <a:ext cx="379690" cy="3796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382316" y="5241131"/>
            <a:ext cx="1903928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by srushti Kotagi</a:t>
            </a:r>
            <a:endParaRPr lang="en-US" sz="2430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6842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68542" y="3256002"/>
            <a:ext cx="5315903" cy="5336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02"/>
              </a:lnSpc>
              <a:buNone/>
            </a:pPr>
            <a:r>
              <a:rPr lang="en-US" sz="3362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Fundamentals of Web Technologies</a:t>
            </a:r>
            <a:endParaRPr lang="en-US" sz="3362" dirty="0"/>
          </a:p>
        </p:txBody>
      </p:sp>
      <p:sp>
        <p:nvSpPr>
          <p:cNvPr id="6" name="Shape 3"/>
          <p:cNvSpPr/>
          <p:nvPr/>
        </p:nvSpPr>
        <p:spPr>
          <a:xfrm>
            <a:off x="1668542" y="4349948"/>
            <a:ext cx="480298" cy="480298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862138" y="4461986"/>
            <a:ext cx="92988" cy="2562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17"/>
              </a:lnSpc>
              <a:buNone/>
            </a:pPr>
            <a:r>
              <a:rPr lang="en-US" sz="201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2017" dirty="0"/>
          </a:p>
        </p:txBody>
      </p:sp>
      <p:sp>
        <p:nvSpPr>
          <p:cNvPr id="8" name="Text 5"/>
          <p:cNvSpPr/>
          <p:nvPr/>
        </p:nvSpPr>
        <p:spPr>
          <a:xfrm>
            <a:off x="2362319" y="4349948"/>
            <a:ext cx="2134791" cy="2668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01"/>
              </a:lnSpc>
              <a:buNone/>
            </a:pPr>
            <a:r>
              <a:rPr lang="en-US" sz="168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HTML</a:t>
            </a:r>
            <a:endParaRPr lang="en-US" sz="1681" dirty="0"/>
          </a:p>
        </p:txBody>
      </p:sp>
      <p:sp>
        <p:nvSpPr>
          <p:cNvPr id="9" name="Text 6"/>
          <p:cNvSpPr/>
          <p:nvPr/>
        </p:nvSpPr>
        <p:spPr>
          <a:xfrm>
            <a:off x="2362319" y="4744760"/>
            <a:ext cx="4846082" cy="6829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0"/>
              </a:lnSpc>
              <a:buNone/>
            </a:pPr>
            <a:r>
              <a:rPr lang="en-US" sz="168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HTML, or Hypertext Markup Language, serves as the foundation of web pages, defining the structure and content of a game.</a:t>
            </a:r>
            <a:endParaRPr lang="en-US" sz="1681" dirty="0"/>
          </a:p>
        </p:txBody>
      </p:sp>
      <p:sp>
        <p:nvSpPr>
          <p:cNvPr id="10" name="Shape 7"/>
          <p:cNvSpPr/>
          <p:nvPr/>
        </p:nvSpPr>
        <p:spPr>
          <a:xfrm>
            <a:off x="7421880" y="4349948"/>
            <a:ext cx="480298" cy="480298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02022" y="4461986"/>
            <a:ext cx="119896" cy="2562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17"/>
              </a:lnSpc>
              <a:buNone/>
            </a:pPr>
            <a:r>
              <a:rPr lang="en-US" sz="201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2017" dirty="0"/>
          </a:p>
        </p:txBody>
      </p:sp>
      <p:sp>
        <p:nvSpPr>
          <p:cNvPr id="12" name="Text 9"/>
          <p:cNvSpPr/>
          <p:nvPr/>
        </p:nvSpPr>
        <p:spPr>
          <a:xfrm>
            <a:off x="8115657" y="4349948"/>
            <a:ext cx="2134791" cy="2668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01"/>
              </a:lnSpc>
              <a:buNone/>
            </a:pPr>
            <a:r>
              <a:rPr lang="en-US" sz="168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CSS</a:t>
            </a:r>
            <a:endParaRPr lang="en-US" sz="1681" dirty="0"/>
          </a:p>
        </p:txBody>
      </p:sp>
      <p:sp>
        <p:nvSpPr>
          <p:cNvPr id="13" name="Text 10"/>
          <p:cNvSpPr/>
          <p:nvPr/>
        </p:nvSpPr>
        <p:spPr>
          <a:xfrm>
            <a:off x="8115657" y="4744760"/>
            <a:ext cx="4846082" cy="10244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0"/>
              </a:lnSpc>
              <a:buNone/>
            </a:pPr>
            <a:r>
              <a:rPr lang="en-US" sz="168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CSS, or Cascading Style Sheets, controls the visual presentation of game elements, creating a captivating aesthetic.</a:t>
            </a:r>
            <a:endParaRPr lang="en-US" sz="1681" dirty="0"/>
          </a:p>
        </p:txBody>
      </p:sp>
      <p:sp>
        <p:nvSpPr>
          <p:cNvPr id="14" name="Shape 11"/>
          <p:cNvSpPr/>
          <p:nvPr/>
        </p:nvSpPr>
        <p:spPr>
          <a:xfrm>
            <a:off x="1668542" y="6222802"/>
            <a:ext cx="480298" cy="480298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851303" y="6334839"/>
            <a:ext cx="114776" cy="2562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17"/>
              </a:lnSpc>
              <a:buNone/>
            </a:pPr>
            <a:r>
              <a:rPr lang="en-US" sz="201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</a:t>
            </a:r>
            <a:endParaRPr lang="en-US" sz="2017" dirty="0"/>
          </a:p>
        </p:txBody>
      </p:sp>
      <p:sp>
        <p:nvSpPr>
          <p:cNvPr id="16" name="Text 13"/>
          <p:cNvSpPr/>
          <p:nvPr/>
        </p:nvSpPr>
        <p:spPr>
          <a:xfrm>
            <a:off x="2362319" y="6222802"/>
            <a:ext cx="2134791" cy="2668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01"/>
              </a:lnSpc>
              <a:buNone/>
            </a:pPr>
            <a:r>
              <a:rPr lang="en-US" sz="168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JavaScript</a:t>
            </a:r>
            <a:endParaRPr lang="en-US" sz="1681" dirty="0"/>
          </a:p>
        </p:txBody>
      </p:sp>
      <p:sp>
        <p:nvSpPr>
          <p:cNvPr id="17" name="Text 14"/>
          <p:cNvSpPr/>
          <p:nvPr/>
        </p:nvSpPr>
        <p:spPr>
          <a:xfrm>
            <a:off x="2362319" y="6617613"/>
            <a:ext cx="4846082" cy="6829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0"/>
              </a:lnSpc>
              <a:buNone/>
            </a:pPr>
            <a:r>
              <a:rPr lang="en-US" sz="168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JavaScript powers the interactive elements, animations, and game logic, bringing the game to life.</a:t>
            </a:r>
            <a:endParaRPr lang="en-US" sz="1681" dirty="0"/>
          </a:p>
        </p:txBody>
      </p:sp>
      <p:sp>
        <p:nvSpPr>
          <p:cNvPr id="18" name="Shape 15"/>
          <p:cNvSpPr/>
          <p:nvPr/>
        </p:nvSpPr>
        <p:spPr>
          <a:xfrm>
            <a:off x="7421880" y="6222802"/>
            <a:ext cx="480298" cy="480298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613928" y="6334839"/>
            <a:ext cx="96083" cy="2562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17"/>
              </a:lnSpc>
              <a:buNone/>
            </a:pPr>
            <a:r>
              <a:rPr lang="en-US" sz="201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4</a:t>
            </a:r>
            <a:endParaRPr lang="en-US" sz="2017" dirty="0"/>
          </a:p>
        </p:txBody>
      </p:sp>
      <p:sp>
        <p:nvSpPr>
          <p:cNvPr id="20" name="Text 17"/>
          <p:cNvSpPr/>
          <p:nvPr/>
        </p:nvSpPr>
        <p:spPr>
          <a:xfrm>
            <a:off x="8115657" y="6222802"/>
            <a:ext cx="2134791" cy="2668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01"/>
              </a:lnSpc>
              <a:buNone/>
            </a:pPr>
            <a:r>
              <a:rPr lang="en-US" sz="168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Libraries &amp; Frameworks</a:t>
            </a:r>
            <a:endParaRPr lang="en-US" sz="1681" dirty="0"/>
          </a:p>
        </p:txBody>
      </p:sp>
      <p:sp>
        <p:nvSpPr>
          <p:cNvPr id="21" name="Text 18"/>
          <p:cNvSpPr/>
          <p:nvPr/>
        </p:nvSpPr>
        <p:spPr>
          <a:xfrm>
            <a:off x="8115657" y="6617613"/>
            <a:ext cx="4846082" cy="10244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0"/>
              </a:lnSpc>
              <a:buNone/>
            </a:pPr>
            <a:r>
              <a:rPr lang="en-US" sz="168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Popular libraries and frameworks like Phaser, PixiJS, and Three.js simplify game development by providing pre-built components and functionalities.</a:t>
            </a:r>
            <a:endParaRPr lang="en-US" sz="1681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2318742"/>
            <a:ext cx="5432346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Building Game User Interfaces</a:t>
            </a:r>
            <a:endParaRPr lang="en-US" sz="3888" dirty="0"/>
          </a:p>
        </p:txBody>
      </p:sp>
      <p:sp>
        <p:nvSpPr>
          <p:cNvPr id="5" name="Text 3"/>
          <p:cNvSpPr/>
          <p:nvPr/>
        </p:nvSpPr>
        <p:spPr>
          <a:xfrm>
            <a:off x="864037" y="3552944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Layout &amp; Navigation</a:t>
            </a:r>
            <a:endParaRPr lang="en-US" sz="1944" dirty="0"/>
          </a:p>
        </p:txBody>
      </p:sp>
      <p:sp>
        <p:nvSpPr>
          <p:cNvPr id="6" name="Text 4"/>
          <p:cNvSpPr/>
          <p:nvPr/>
        </p:nvSpPr>
        <p:spPr>
          <a:xfrm>
            <a:off x="864037" y="4108371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Design a clear and intuitive user interface that allows players to easily navigate menus, interact with game elements, and access key information.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552944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Visual Design</a:t>
            </a:r>
            <a:endParaRPr lang="en-US" sz="1944" dirty="0"/>
          </a:p>
        </p:txBody>
      </p:sp>
      <p:sp>
        <p:nvSpPr>
          <p:cNvPr id="8" name="Text 6"/>
          <p:cNvSpPr/>
          <p:nvPr/>
        </p:nvSpPr>
        <p:spPr>
          <a:xfrm>
            <a:off x="5372695" y="4108371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Create an aesthetically pleasing visual style that aligns with the game's theme and target audience, using captivating graphics and engaging animations.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552944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Interaction &amp; Feedback</a:t>
            </a:r>
            <a:endParaRPr lang="en-US" sz="1944" dirty="0"/>
          </a:p>
        </p:txBody>
      </p:sp>
      <p:sp>
        <p:nvSpPr>
          <p:cNvPr id="10" name="Text 8"/>
          <p:cNvSpPr/>
          <p:nvPr/>
        </p:nvSpPr>
        <p:spPr>
          <a:xfrm>
            <a:off x="9881354" y="4108371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Implement interactive elements like buttons, sliders, and input fields that provide responsive feedback to player actions.</a:t>
            </a:r>
            <a:endParaRPr lang="en-US" sz="1944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77" y="2493764"/>
            <a:ext cx="4936927" cy="32419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55663" y="779978"/>
            <a:ext cx="5940504" cy="5494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27"/>
              </a:lnSpc>
              <a:buNone/>
            </a:pPr>
            <a:r>
              <a:rPr lang="en-US" sz="3462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Integrating Game Logic with Web APIs</a:t>
            </a:r>
            <a:endParaRPr lang="en-US" sz="3462" dirty="0"/>
          </a:p>
        </p:txBody>
      </p:sp>
      <p:sp>
        <p:nvSpPr>
          <p:cNvPr id="7" name="Shape 3"/>
          <p:cNvSpPr/>
          <p:nvPr/>
        </p:nvSpPr>
        <p:spPr>
          <a:xfrm>
            <a:off x="6570107" y="1659136"/>
            <a:ext cx="30480" cy="5790486"/>
          </a:xfrm>
          <a:prstGeom prst="roundRect">
            <a:avLst>
              <a:gd name="adj" fmla="val 302898"/>
            </a:avLst>
          </a:prstGeom>
          <a:solidFill>
            <a:srgbClr val="CCCCCC"/>
          </a:solidFill>
          <a:ln/>
        </p:spPr>
      </p:sp>
      <p:sp>
        <p:nvSpPr>
          <p:cNvPr id="8" name="Shape 4"/>
          <p:cNvSpPr/>
          <p:nvPr/>
        </p:nvSpPr>
        <p:spPr>
          <a:xfrm>
            <a:off x="6802160" y="2138482"/>
            <a:ext cx="769263" cy="30480"/>
          </a:xfrm>
          <a:prstGeom prst="roundRect">
            <a:avLst>
              <a:gd name="adj" fmla="val 302898"/>
            </a:avLst>
          </a:prstGeom>
          <a:solidFill>
            <a:srgbClr val="CCCCCC"/>
          </a:solidFill>
          <a:ln/>
        </p:spPr>
      </p:sp>
      <p:sp>
        <p:nvSpPr>
          <p:cNvPr id="9" name="Shape 5"/>
          <p:cNvSpPr/>
          <p:nvPr/>
        </p:nvSpPr>
        <p:spPr>
          <a:xfrm>
            <a:off x="6338054" y="1906429"/>
            <a:ext cx="494586" cy="494586"/>
          </a:xfrm>
          <a:prstGeom prst="roundRect">
            <a:avLst>
              <a:gd name="adj" fmla="val 18667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537365" y="2021800"/>
            <a:ext cx="95845" cy="263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77"/>
              </a:lnSpc>
              <a:buNone/>
            </a:pPr>
            <a:r>
              <a:rPr lang="en-US" sz="207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2077" dirty="0"/>
          </a:p>
        </p:txBody>
      </p:sp>
      <p:sp>
        <p:nvSpPr>
          <p:cNvPr id="11" name="Text 7"/>
          <p:cNvSpPr/>
          <p:nvPr/>
        </p:nvSpPr>
        <p:spPr>
          <a:xfrm>
            <a:off x="7794308" y="1878925"/>
            <a:ext cx="2198132" cy="2746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64"/>
              </a:lnSpc>
              <a:buNone/>
            </a:pPr>
            <a:r>
              <a:rPr lang="en-US" sz="173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API Integration</a:t>
            </a:r>
            <a:endParaRPr lang="en-US" sz="1731" dirty="0"/>
          </a:p>
        </p:txBody>
      </p:sp>
      <p:sp>
        <p:nvSpPr>
          <p:cNvPr id="12" name="Text 8"/>
          <p:cNvSpPr/>
          <p:nvPr/>
        </p:nvSpPr>
        <p:spPr>
          <a:xfrm>
            <a:off x="7794308" y="2285405"/>
            <a:ext cx="6066830" cy="10547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69"/>
              </a:lnSpc>
              <a:buNone/>
            </a:pPr>
            <a:r>
              <a:rPr lang="en-US" sz="173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Utilize Web APIs to access external data, services, and functionalities, like retrieving game assets, storing player data, or integrating with social platforms.</a:t>
            </a:r>
            <a:endParaRPr lang="en-US" sz="1731" dirty="0"/>
          </a:p>
        </p:txBody>
      </p:sp>
      <p:sp>
        <p:nvSpPr>
          <p:cNvPr id="13" name="Shape 9"/>
          <p:cNvSpPr/>
          <p:nvPr/>
        </p:nvSpPr>
        <p:spPr>
          <a:xfrm>
            <a:off x="6802160" y="4259104"/>
            <a:ext cx="769263" cy="30480"/>
          </a:xfrm>
          <a:prstGeom prst="roundRect">
            <a:avLst>
              <a:gd name="adj" fmla="val 302898"/>
            </a:avLst>
          </a:prstGeom>
          <a:solidFill>
            <a:srgbClr val="CCCCCC"/>
          </a:solidFill>
          <a:ln/>
        </p:spPr>
      </p:sp>
      <p:sp>
        <p:nvSpPr>
          <p:cNvPr id="14" name="Shape 10"/>
          <p:cNvSpPr/>
          <p:nvPr/>
        </p:nvSpPr>
        <p:spPr>
          <a:xfrm>
            <a:off x="6338054" y="4027051"/>
            <a:ext cx="494586" cy="494586"/>
          </a:xfrm>
          <a:prstGeom prst="roundRect">
            <a:avLst>
              <a:gd name="adj" fmla="val 18667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523553" y="4142423"/>
            <a:ext cx="123468" cy="263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77"/>
              </a:lnSpc>
              <a:buNone/>
            </a:pPr>
            <a:r>
              <a:rPr lang="en-US" sz="207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2077" dirty="0"/>
          </a:p>
        </p:txBody>
      </p:sp>
      <p:sp>
        <p:nvSpPr>
          <p:cNvPr id="16" name="Text 12"/>
          <p:cNvSpPr/>
          <p:nvPr/>
        </p:nvSpPr>
        <p:spPr>
          <a:xfrm>
            <a:off x="7794308" y="3999548"/>
            <a:ext cx="2198132" cy="2746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64"/>
              </a:lnSpc>
              <a:buNone/>
            </a:pPr>
            <a:r>
              <a:rPr lang="en-US" sz="173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Event Handling</a:t>
            </a:r>
            <a:endParaRPr lang="en-US" sz="1731" dirty="0"/>
          </a:p>
        </p:txBody>
      </p:sp>
      <p:sp>
        <p:nvSpPr>
          <p:cNvPr id="17" name="Text 13"/>
          <p:cNvSpPr/>
          <p:nvPr/>
        </p:nvSpPr>
        <p:spPr>
          <a:xfrm>
            <a:off x="7794308" y="4406027"/>
            <a:ext cx="6066830" cy="10547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69"/>
              </a:lnSpc>
              <a:buNone/>
            </a:pPr>
            <a:r>
              <a:rPr lang="en-US" sz="173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Implement event listeners to capture player input and trigger appropriate game logic, such as moving characters, firing projectiles, or updating the game state.</a:t>
            </a:r>
            <a:endParaRPr lang="en-US" sz="1731" dirty="0"/>
          </a:p>
        </p:txBody>
      </p:sp>
      <p:sp>
        <p:nvSpPr>
          <p:cNvPr id="18" name="Shape 14"/>
          <p:cNvSpPr/>
          <p:nvPr/>
        </p:nvSpPr>
        <p:spPr>
          <a:xfrm>
            <a:off x="6802160" y="6379726"/>
            <a:ext cx="769263" cy="30480"/>
          </a:xfrm>
          <a:prstGeom prst="roundRect">
            <a:avLst>
              <a:gd name="adj" fmla="val 302898"/>
            </a:avLst>
          </a:prstGeom>
          <a:solidFill>
            <a:srgbClr val="CCCCCC"/>
          </a:solidFill>
          <a:ln/>
        </p:spPr>
      </p:sp>
      <p:sp>
        <p:nvSpPr>
          <p:cNvPr id="19" name="Shape 15"/>
          <p:cNvSpPr/>
          <p:nvPr/>
        </p:nvSpPr>
        <p:spPr>
          <a:xfrm>
            <a:off x="6338054" y="6147673"/>
            <a:ext cx="494586" cy="494586"/>
          </a:xfrm>
          <a:prstGeom prst="roundRect">
            <a:avLst>
              <a:gd name="adj" fmla="val 18667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6526173" y="6263045"/>
            <a:ext cx="118229" cy="263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77"/>
              </a:lnSpc>
              <a:buNone/>
            </a:pPr>
            <a:r>
              <a:rPr lang="en-US" sz="207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</a:t>
            </a:r>
            <a:endParaRPr lang="en-US" sz="2077" dirty="0"/>
          </a:p>
        </p:txBody>
      </p:sp>
      <p:sp>
        <p:nvSpPr>
          <p:cNvPr id="21" name="Text 17"/>
          <p:cNvSpPr/>
          <p:nvPr/>
        </p:nvSpPr>
        <p:spPr>
          <a:xfrm>
            <a:off x="7794308" y="6120170"/>
            <a:ext cx="2198132" cy="2746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64"/>
              </a:lnSpc>
              <a:buNone/>
            </a:pPr>
            <a:r>
              <a:rPr lang="en-US" sz="173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Data Management</a:t>
            </a:r>
            <a:endParaRPr lang="en-US" sz="1731" dirty="0"/>
          </a:p>
        </p:txBody>
      </p:sp>
      <p:sp>
        <p:nvSpPr>
          <p:cNvPr id="22" name="Text 18"/>
          <p:cNvSpPr/>
          <p:nvPr/>
        </p:nvSpPr>
        <p:spPr>
          <a:xfrm>
            <a:off x="7794308" y="6526649"/>
            <a:ext cx="6066830" cy="7031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69"/>
              </a:lnSpc>
              <a:buNone/>
            </a:pPr>
            <a:r>
              <a:rPr lang="en-US" sz="173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Store and manage game data, including player progress, inventory items, and game settings, using local storage, databases, or cloud services.</a:t>
            </a:r>
            <a:endParaRPr lang="en-US" sz="1731" dirty="0"/>
          </a:p>
        </p:txBody>
      </p:sp>
      <p:pic>
        <p:nvPicPr>
          <p:cNvPr id="2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47" y="2893814"/>
            <a:ext cx="4883706" cy="24418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30077" y="739735"/>
            <a:ext cx="7131487" cy="6026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746"/>
              </a:lnSpc>
              <a:buNone/>
            </a:pPr>
            <a:r>
              <a:rPr lang="en-US" sz="379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Networking and Multiplayer Functionality</a:t>
            </a:r>
            <a:endParaRPr lang="en-US" sz="3797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0077" y="1704023"/>
            <a:ext cx="1205389" cy="19285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97058" y="1945005"/>
            <a:ext cx="2410778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73"/>
              </a:lnSpc>
              <a:buNone/>
            </a:pPr>
            <a:r>
              <a:rPr lang="en-US" sz="1898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WebSockets</a:t>
            </a:r>
            <a:endParaRPr lang="en-US" sz="1898" dirty="0"/>
          </a:p>
        </p:txBody>
      </p:sp>
      <p:sp>
        <p:nvSpPr>
          <p:cNvPr id="9" name="Text 4"/>
          <p:cNvSpPr/>
          <p:nvPr/>
        </p:nvSpPr>
        <p:spPr>
          <a:xfrm>
            <a:off x="7897058" y="2390894"/>
            <a:ext cx="5889665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37"/>
              </a:lnSpc>
              <a:buNone/>
            </a:pPr>
            <a:r>
              <a:rPr lang="en-US" sz="1898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Utilize WebSockets for real-time communication between clients and servers, enabling seamless multiplayer interaction.</a:t>
            </a:r>
            <a:endParaRPr lang="en-US" sz="1898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0077" y="3632597"/>
            <a:ext cx="1205389" cy="19285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97058" y="3873579"/>
            <a:ext cx="2410778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73"/>
              </a:lnSpc>
              <a:buNone/>
            </a:pPr>
            <a:r>
              <a:rPr lang="en-US" sz="1898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Multiplayer Architecture</a:t>
            </a:r>
            <a:endParaRPr lang="en-US" sz="1898" dirty="0"/>
          </a:p>
        </p:txBody>
      </p:sp>
      <p:sp>
        <p:nvSpPr>
          <p:cNvPr id="12" name="Text 6"/>
          <p:cNvSpPr/>
          <p:nvPr/>
        </p:nvSpPr>
        <p:spPr>
          <a:xfrm>
            <a:off x="7897058" y="4319468"/>
            <a:ext cx="5889665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37"/>
              </a:lnSpc>
              <a:buNone/>
            </a:pPr>
            <a:r>
              <a:rPr lang="en-US" sz="1898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Choose a suitable multiplayer architecture, such as client-server or peer-to-peer, based on the game's requirements and scalability.</a:t>
            </a:r>
            <a:endParaRPr lang="en-US" sz="1898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0077" y="5561171"/>
            <a:ext cx="1205389" cy="192857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897058" y="5802154"/>
            <a:ext cx="2410778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73"/>
              </a:lnSpc>
              <a:buNone/>
            </a:pPr>
            <a:r>
              <a:rPr lang="en-US" sz="1898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Synchronization</a:t>
            </a:r>
            <a:endParaRPr lang="en-US" sz="1898" dirty="0"/>
          </a:p>
        </p:txBody>
      </p:sp>
      <p:sp>
        <p:nvSpPr>
          <p:cNvPr id="15" name="Text 8"/>
          <p:cNvSpPr/>
          <p:nvPr/>
        </p:nvSpPr>
        <p:spPr>
          <a:xfrm>
            <a:off x="7897058" y="6248043"/>
            <a:ext cx="5889665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37"/>
              </a:lnSpc>
              <a:buNone/>
            </a:pPr>
            <a:r>
              <a:rPr lang="en-US" sz="1898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Ensure smooth synchronization of game state across all players to prevent lag and maintain a consistent gameplay experience.</a:t>
            </a:r>
            <a:endParaRPr lang="en-US" sz="1898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9821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82529" y="3539847"/>
            <a:ext cx="7069455" cy="5795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564"/>
              </a:lnSpc>
              <a:buNone/>
            </a:pPr>
            <a:r>
              <a:rPr lang="en-US" sz="365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Performance Optimization for Web Games</a:t>
            </a:r>
            <a:endParaRPr lang="en-US" sz="3651" dirty="0"/>
          </a:p>
        </p:txBody>
      </p:sp>
      <p:sp>
        <p:nvSpPr>
          <p:cNvPr id="6" name="Shape 3"/>
          <p:cNvSpPr/>
          <p:nvPr/>
        </p:nvSpPr>
        <p:spPr>
          <a:xfrm>
            <a:off x="1182529" y="4467225"/>
            <a:ext cx="12265343" cy="3120628"/>
          </a:xfrm>
          <a:prstGeom prst="roundRect">
            <a:avLst>
              <a:gd name="adj" fmla="val 312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190149" y="4474845"/>
            <a:ext cx="12250103" cy="103512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421963" y="4621530"/>
            <a:ext cx="5657612" cy="3708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21"/>
              </a:lnSpc>
              <a:buNone/>
            </a:pPr>
            <a:r>
              <a:rPr lang="en-US" sz="1826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Resource Optimization</a:t>
            </a:r>
            <a:endParaRPr lang="en-US" sz="1826" dirty="0"/>
          </a:p>
        </p:txBody>
      </p:sp>
      <p:sp>
        <p:nvSpPr>
          <p:cNvPr id="9" name="Text 6"/>
          <p:cNvSpPr/>
          <p:nvPr/>
        </p:nvSpPr>
        <p:spPr>
          <a:xfrm>
            <a:off x="7550825" y="4621530"/>
            <a:ext cx="5657612" cy="7417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21"/>
              </a:lnSpc>
              <a:buNone/>
            </a:pPr>
            <a:r>
              <a:rPr lang="en-US" sz="1826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Minimize file sizes of images, audio, and other game assets to reduce loading times.</a:t>
            </a:r>
            <a:endParaRPr lang="en-US" sz="1826" dirty="0"/>
          </a:p>
        </p:txBody>
      </p:sp>
      <p:sp>
        <p:nvSpPr>
          <p:cNvPr id="10" name="Shape 7"/>
          <p:cNvSpPr/>
          <p:nvPr/>
        </p:nvSpPr>
        <p:spPr>
          <a:xfrm>
            <a:off x="1190149" y="5509974"/>
            <a:ext cx="12250103" cy="103512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421963" y="5656659"/>
            <a:ext cx="5657612" cy="3708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21"/>
              </a:lnSpc>
              <a:buNone/>
            </a:pPr>
            <a:r>
              <a:rPr lang="en-US" sz="1826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Code Optimization</a:t>
            </a:r>
            <a:endParaRPr lang="en-US" sz="1826" dirty="0"/>
          </a:p>
        </p:txBody>
      </p:sp>
      <p:sp>
        <p:nvSpPr>
          <p:cNvPr id="12" name="Text 9"/>
          <p:cNvSpPr/>
          <p:nvPr/>
        </p:nvSpPr>
        <p:spPr>
          <a:xfrm>
            <a:off x="7550825" y="5656659"/>
            <a:ext cx="5657612" cy="7417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21"/>
              </a:lnSpc>
              <a:buNone/>
            </a:pPr>
            <a:r>
              <a:rPr lang="en-US" sz="1826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Use efficient algorithms, minimize unnecessary calculations, and optimize code for performance.</a:t>
            </a:r>
            <a:endParaRPr lang="en-US" sz="1826" dirty="0"/>
          </a:p>
        </p:txBody>
      </p:sp>
      <p:sp>
        <p:nvSpPr>
          <p:cNvPr id="13" name="Shape 10"/>
          <p:cNvSpPr/>
          <p:nvPr/>
        </p:nvSpPr>
        <p:spPr>
          <a:xfrm>
            <a:off x="1190149" y="6545104"/>
            <a:ext cx="12250103" cy="103512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421963" y="6691789"/>
            <a:ext cx="5657612" cy="3708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21"/>
              </a:lnSpc>
              <a:buNone/>
            </a:pPr>
            <a:r>
              <a:rPr lang="en-US" sz="1826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Caching</a:t>
            </a:r>
            <a:endParaRPr lang="en-US" sz="1826" dirty="0"/>
          </a:p>
        </p:txBody>
      </p:sp>
      <p:sp>
        <p:nvSpPr>
          <p:cNvPr id="15" name="Text 12"/>
          <p:cNvSpPr/>
          <p:nvPr/>
        </p:nvSpPr>
        <p:spPr>
          <a:xfrm>
            <a:off x="7550825" y="6691789"/>
            <a:ext cx="5657612" cy="7417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21"/>
              </a:lnSpc>
              <a:buNone/>
            </a:pPr>
            <a:r>
              <a:rPr lang="en-US" sz="1826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Leverage browser caching to store frequently used game assets, reducing server requests and improving load times.</a:t>
            </a:r>
            <a:endParaRPr lang="en-US" sz="1826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2716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09518" y="3701653"/>
            <a:ext cx="6923008" cy="6054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767"/>
              </a:lnSpc>
              <a:buNone/>
            </a:pPr>
            <a:r>
              <a:rPr lang="en-US" sz="3814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Deployment and Hosting Considerations</a:t>
            </a:r>
            <a:endParaRPr lang="en-US" sz="3814" dirty="0"/>
          </a:p>
        </p:txBody>
      </p:sp>
      <p:sp>
        <p:nvSpPr>
          <p:cNvPr id="6" name="Shape 3"/>
          <p:cNvSpPr/>
          <p:nvPr/>
        </p:nvSpPr>
        <p:spPr>
          <a:xfrm>
            <a:off x="909518" y="4670346"/>
            <a:ext cx="4108966" cy="2884646"/>
          </a:xfrm>
          <a:prstGeom prst="roundRect">
            <a:avLst>
              <a:gd name="adj" fmla="val 3526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59312" y="4920139"/>
            <a:ext cx="2421731" cy="302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84"/>
              </a:lnSpc>
              <a:buNone/>
            </a:pPr>
            <a:r>
              <a:rPr lang="en-US" sz="190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Hosting Platforms</a:t>
            </a:r>
            <a:endParaRPr lang="en-US" sz="1907" dirty="0"/>
          </a:p>
        </p:txBody>
      </p:sp>
      <p:sp>
        <p:nvSpPr>
          <p:cNvPr id="8" name="Text 5"/>
          <p:cNvSpPr/>
          <p:nvPr/>
        </p:nvSpPr>
        <p:spPr>
          <a:xfrm>
            <a:off x="1159312" y="5368052"/>
            <a:ext cx="3609380" cy="19371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51"/>
              </a:lnSpc>
              <a:buNone/>
            </a:pPr>
            <a:r>
              <a:rPr lang="en-US" sz="190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Choose a reliable hosting provider that offers the necessary resources and infrastructure for your game, considering traffic, performance, and security.</a:t>
            </a:r>
            <a:endParaRPr lang="en-US" sz="1907" dirty="0"/>
          </a:p>
        </p:txBody>
      </p:sp>
      <p:sp>
        <p:nvSpPr>
          <p:cNvPr id="9" name="Shape 6"/>
          <p:cNvSpPr/>
          <p:nvPr/>
        </p:nvSpPr>
        <p:spPr>
          <a:xfrm>
            <a:off x="5260658" y="4670346"/>
            <a:ext cx="4108966" cy="2884646"/>
          </a:xfrm>
          <a:prstGeom prst="roundRect">
            <a:avLst>
              <a:gd name="adj" fmla="val 3526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510451" y="4920139"/>
            <a:ext cx="3040975" cy="302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84"/>
              </a:lnSpc>
              <a:buNone/>
            </a:pPr>
            <a:r>
              <a:rPr lang="en-US" sz="190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Content Delivery Networks (CDNs)</a:t>
            </a:r>
            <a:endParaRPr lang="en-US" sz="1907" dirty="0"/>
          </a:p>
        </p:txBody>
      </p:sp>
      <p:sp>
        <p:nvSpPr>
          <p:cNvPr id="11" name="Text 8"/>
          <p:cNvSpPr/>
          <p:nvPr/>
        </p:nvSpPr>
        <p:spPr>
          <a:xfrm>
            <a:off x="5510451" y="5368052"/>
            <a:ext cx="3609380" cy="15497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51"/>
              </a:lnSpc>
              <a:buNone/>
            </a:pPr>
            <a:r>
              <a:rPr lang="en-US" sz="190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Utilize CDNs to distribute game assets across multiple locations, reducing latency and improving loading times for players worldwide.</a:t>
            </a:r>
            <a:endParaRPr lang="en-US" sz="1907" dirty="0"/>
          </a:p>
        </p:txBody>
      </p:sp>
      <p:sp>
        <p:nvSpPr>
          <p:cNvPr id="12" name="Shape 9"/>
          <p:cNvSpPr/>
          <p:nvPr/>
        </p:nvSpPr>
        <p:spPr>
          <a:xfrm>
            <a:off x="9611797" y="4670346"/>
            <a:ext cx="4108966" cy="2884646"/>
          </a:xfrm>
          <a:prstGeom prst="roundRect">
            <a:avLst>
              <a:gd name="adj" fmla="val 3526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61590" y="4920139"/>
            <a:ext cx="2421731" cy="302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84"/>
              </a:lnSpc>
              <a:buNone/>
            </a:pPr>
            <a:r>
              <a:rPr lang="en-US" sz="190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Security Measures</a:t>
            </a:r>
            <a:endParaRPr lang="en-US" sz="1907" dirty="0"/>
          </a:p>
        </p:txBody>
      </p:sp>
      <p:sp>
        <p:nvSpPr>
          <p:cNvPr id="14" name="Text 11"/>
          <p:cNvSpPr/>
          <p:nvPr/>
        </p:nvSpPr>
        <p:spPr>
          <a:xfrm>
            <a:off x="9861590" y="5368052"/>
            <a:ext cx="3609380" cy="11622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51"/>
              </a:lnSpc>
              <a:buNone/>
            </a:pPr>
            <a:r>
              <a:rPr lang="en-US" sz="1907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Implement security measures to protect your game from unauthorized access, data breaches, and malicious attacks.</a:t>
            </a:r>
            <a:endParaRPr lang="en-US" sz="1907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029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029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50" y="2324576"/>
            <a:ext cx="4986099" cy="358175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86488" y="550069"/>
            <a:ext cx="4250650" cy="500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38"/>
              </a:lnSpc>
              <a:buNone/>
            </a:pPr>
            <a:r>
              <a:rPr lang="en-US" sz="31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Conclusion and Future Trends</a:t>
            </a:r>
            <a:endParaRPr lang="en-US" sz="31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488" y="1350169"/>
            <a:ext cx="500063" cy="5000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86488" y="2050256"/>
            <a:ext cx="2000250" cy="2500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9"/>
              </a:lnSpc>
              <a:buNone/>
            </a:pPr>
            <a:r>
              <a:rPr lang="en-US" sz="1575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Emerging Technologies</a:t>
            </a:r>
            <a:endParaRPr lang="en-US" sz="1575" dirty="0"/>
          </a:p>
        </p:txBody>
      </p:sp>
      <p:sp>
        <p:nvSpPr>
          <p:cNvPr id="9" name="Text 4"/>
          <p:cNvSpPr/>
          <p:nvPr/>
        </p:nvSpPr>
        <p:spPr>
          <a:xfrm>
            <a:off x="6186488" y="2420303"/>
            <a:ext cx="7743825" cy="6400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20"/>
              </a:lnSpc>
              <a:buNone/>
            </a:pPr>
            <a:r>
              <a:rPr lang="en-US" sz="1575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Explore emerging technologies like WebXR, WebGPU, and WebGL 2.0 to push the boundaries of web game development and create immersive experiences.</a:t>
            </a:r>
            <a:endParaRPr lang="en-US" sz="1575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6488" y="3660458"/>
            <a:ext cx="500063" cy="50006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86488" y="4360545"/>
            <a:ext cx="2000250" cy="2500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9"/>
              </a:lnSpc>
              <a:buNone/>
            </a:pPr>
            <a:r>
              <a:rPr lang="en-US" sz="1575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Cloud Gaming</a:t>
            </a:r>
            <a:endParaRPr lang="en-US" sz="1575" dirty="0"/>
          </a:p>
        </p:txBody>
      </p:sp>
      <p:sp>
        <p:nvSpPr>
          <p:cNvPr id="12" name="Text 6"/>
          <p:cNvSpPr/>
          <p:nvPr/>
        </p:nvSpPr>
        <p:spPr>
          <a:xfrm>
            <a:off x="6186488" y="4730591"/>
            <a:ext cx="7743825" cy="6400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20"/>
              </a:lnSpc>
              <a:buNone/>
            </a:pPr>
            <a:r>
              <a:rPr lang="en-US" sz="1575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Cloud gaming platforms are gaining popularity, enabling players to stream high-quality games on a variety of devices without requiring powerful hardware.</a:t>
            </a:r>
            <a:endParaRPr lang="en-US" sz="1575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6488" y="5970746"/>
            <a:ext cx="500063" cy="50006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186488" y="6670834"/>
            <a:ext cx="2000250" cy="2500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9"/>
              </a:lnSpc>
              <a:buNone/>
            </a:pPr>
            <a:r>
              <a:rPr lang="en-US" sz="1575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Blockchain Integration</a:t>
            </a:r>
            <a:endParaRPr lang="en-US" sz="1575" dirty="0"/>
          </a:p>
        </p:txBody>
      </p:sp>
      <p:sp>
        <p:nvSpPr>
          <p:cNvPr id="15" name="Text 8"/>
          <p:cNvSpPr/>
          <p:nvPr/>
        </p:nvSpPr>
        <p:spPr>
          <a:xfrm>
            <a:off x="6186488" y="7040880"/>
            <a:ext cx="7743825" cy="6400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20"/>
              </a:lnSpc>
              <a:buNone/>
            </a:pPr>
            <a:r>
              <a:rPr lang="en-US" sz="1575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Blockchain technology is being explored for its potential to create decentralized and secure gaming experiences, including NFT integration and in-game economies.</a:t>
            </a:r>
            <a:endParaRPr lang="en-US" sz="1575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2024-08-02T17:24:49Z</dcterms:created>
  <dcterms:modified xsi:type="dcterms:W3CDTF">2024-08-02T17:24:49Z</dcterms:modified>
</cp:coreProperties>
</file>